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24"/>
  </p:notesMasterIdLst>
  <p:handoutMasterIdLst>
    <p:handoutMasterId r:id="rId25"/>
  </p:handoutMasterIdLst>
  <p:sldIdLst>
    <p:sldId id="314" r:id="rId5"/>
    <p:sldId id="357" r:id="rId6"/>
    <p:sldId id="315" r:id="rId7"/>
    <p:sldId id="323" r:id="rId8"/>
    <p:sldId id="316" r:id="rId9"/>
    <p:sldId id="345" r:id="rId10"/>
    <p:sldId id="344" r:id="rId11"/>
    <p:sldId id="333" r:id="rId12"/>
    <p:sldId id="349" r:id="rId13"/>
    <p:sldId id="347" r:id="rId14"/>
    <p:sldId id="350" r:id="rId15"/>
    <p:sldId id="351" r:id="rId16"/>
    <p:sldId id="319" r:id="rId17"/>
    <p:sldId id="352" r:id="rId18"/>
    <p:sldId id="354" r:id="rId19"/>
    <p:sldId id="353" r:id="rId20"/>
    <p:sldId id="355" r:id="rId21"/>
    <p:sldId id="356" r:id="rId22"/>
    <p:sldId id="322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0BAC792-AEDB-1542-BDAF-CDBF555DFD44}">
          <p14:sldIdLst>
            <p14:sldId id="314"/>
            <p14:sldId id="357"/>
            <p14:sldId id="315"/>
            <p14:sldId id="323"/>
            <p14:sldId id="316"/>
            <p14:sldId id="345"/>
            <p14:sldId id="344"/>
            <p14:sldId id="333"/>
            <p14:sldId id="349"/>
            <p14:sldId id="347"/>
            <p14:sldId id="350"/>
            <p14:sldId id="351"/>
            <p14:sldId id="319"/>
            <p14:sldId id="352"/>
            <p14:sldId id="354"/>
            <p14:sldId id="353"/>
            <p14:sldId id="355"/>
            <p14:sldId id="356"/>
            <p14:sldId id="3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185">
          <p15:clr>
            <a:srgbClr val="A4A3A4"/>
          </p15:clr>
        </p15:guide>
        <p15:guide id="2" pos="39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780B993-35D4-2A51-D88E-57D91123EA88}" name="Kolhatkar, Tanvi Chandrashekhar" initials="KTC" userId="S::tckolhat@iu.edu::bcf10722-53fc-4e4d-ba8f-4f2200826bb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969696"/>
    <a:srgbClr val="9E9A95"/>
    <a:srgbClr val="382E25"/>
    <a:srgbClr val="C17945"/>
    <a:srgbClr val="31526A"/>
    <a:srgbClr val="690304"/>
    <a:srgbClr val="252626"/>
    <a:srgbClr val="A6A6A6"/>
    <a:srgbClr val="C6BF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37" autoAdjust="0"/>
    <p:restoredTop sz="94694" autoAdjust="0"/>
  </p:normalViewPr>
  <p:slideViewPr>
    <p:cSldViewPr snapToGrid="0" snapToObjects="1">
      <p:cViewPr varScale="1">
        <p:scale>
          <a:sx n="113" d="100"/>
          <a:sy n="113" d="100"/>
        </p:scale>
        <p:origin x="451" y="67"/>
      </p:cViewPr>
      <p:guideLst>
        <p:guide orient="horz" pos="3185"/>
        <p:guide pos="3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859BD-4604-2843-976C-9F2DEE3C79DB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B64456-6A4C-DF40-836A-7ED7CB7228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7832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2.png>
</file>

<file path=ppt/media/image3.gif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108F45-8DB7-E449-85E4-EC04F96DF3AA}" type="datetimeFigureOut">
              <a:rPr lang="en-US" smtClean="0"/>
              <a:t>5/5/2022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6D261-4ACC-5E49-97C5-9D8FD2D9A3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345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33304" y="-648376"/>
            <a:ext cx="733465" cy="2367520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02903" y="2766523"/>
            <a:ext cx="7734221" cy="1114494"/>
          </a:xfr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4000" b="1" i="0" spc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Unnecessarily extra long title of presentation</a:t>
            </a:r>
          </a:p>
        </p:txBody>
      </p:sp>
      <p:sp>
        <p:nvSpPr>
          <p:cNvPr id="11" name="Text Placeholder 1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30694" y="4709821"/>
            <a:ext cx="7734222" cy="277654"/>
          </a:xfrm>
        </p:spPr>
        <p:txBody>
          <a:bodyPr anchor="ctr">
            <a:noAutofit/>
          </a:bodyPr>
          <a:lstStyle>
            <a:lvl1pPr marL="0" indent="0">
              <a:buNone/>
              <a:defRPr sz="1100" b="1" spc="8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INDIANA UNIVERSITY</a:t>
            </a:r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530694" y="2443859"/>
            <a:ext cx="7734222" cy="252412"/>
          </a:xfrm>
        </p:spPr>
        <p:txBody>
          <a:bodyPr anchor="ctr">
            <a:noAutofit/>
          </a:bodyPr>
          <a:lstStyle>
            <a:lvl1pPr marL="0" indent="0">
              <a:buNone/>
              <a:defRPr sz="1800" b="0" spc="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SUBHEAD OR NAME OF SCHOOL, DEPARTMENT, OR UNIT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" y="581278"/>
            <a:ext cx="1289146" cy="1415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653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660B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 hasCustomPrompt="1"/>
          </p:nvPr>
        </p:nvSpPr>
        <p:spPr>
          <a:xfrm>
            <a:off x="506694" y="2274522"/>
            <a:ext cx="6802482" cy="656910"/>
          </a:xfrm>
        </p:spPr>
        <p:txBody>
          <a:bodyPr anchor="ctr">
            <a:noAutofit/>
          </a:bodyPr>
          <a:lstStyle>
            <a:lvl1pPr>
              <a:defRPr sz="4000" b="1" i="0" spc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526131" y="2032786"/>
            <a:ext cx="3700462" cy="252412"/>
          </a:xfrm>
        </p:spPr>
        <p:txBody>
          <a:bodyPr anchor="ctr">
            <a:noAutofit/>
          </a:bodyPr>
          <a:lstStyle>
            <a:lvl1pPr marL="0" indent="0">
              <a:buNone/>
              <a:defRPr sz="1400" b="1" i="0" spc="5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NUMBER OR SUBTITLE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-14942" y="2032000"/>
            <a:ext cx="148614" cy="836706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85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29827" y="759070"/>
            <a:ext cx="8004391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957832"/>
            <a:ext cx="82664" cy="387197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4833956" y="284947"/>
            <a:ext cx="3700462" cy="252412"/>
          </a:xfrm>
        </p:spPr>
        <p:txBody>
          <a:bodyPr>
            <a:noAutofit/>
          </a:bodyPr>
          <a:lstStyle>
            <a:lvl1pPr marL="0" indent="0" algn="r">
              <a:buNone/>
              <a:defRPr sz="1100" b="0" i="0" spc="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TITLE OR SUBTITLE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556000" y="354105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518824" y="1629404"/>
            <a:ext cx="8015594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tabLst/>
              <a:defRPr sz="1800">
                <a:solidFill>
                  <a:srgbClr val="404041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30788" y="4661517"/>
            <a:ext cx="9228667" cy="528963"/>
            <a:chOff x="-30788" y="4661517"/>
            <a:chExt cx="9228667" cy="528963"/>
          </a:xfrm>
        </p:grpSpPr>
        <p:sp>
          <p:nvSpPr>
            <p:cNvPr id="14" name="Rectangle 13"/>
            <p:cNvSpPr/>
            <p:nvPr userDrawn="1"/>
          </p:nvSpPr>
          <p:spPr>
            <a:xfrm>
              <a:off x="-30788" y="4734807"/>
              <a:ext cx="9228667" cy="455673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635303" y="4661517"/>
              <a:ext cx="387197" cy="528963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TextBox 20"/>
            <p:cNvSpPr txBox="1"/>
            <p:nvPr userDrawn="1"/>
          </p:nvSpPr>
          <p:spPr>
            <a:xfrm>
              <a:off x="1030972" y="4823737"/>
              <a:ext cx="3613600" cy="2308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900" dirty="0">
                  <a:solidFill>
                    <a:srgbClr val="FFFFFF"/>
                  </a:solidFill>
                </a:rPr>
                <a:t>INDIANA UNIVERSITY</a:t>
              </a:r>
            </a:p>
          </p:txBody>
        </p: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19" y="4514843"/>
            <a:ext cx="684581" cy="75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60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5303" y="464386"/>
            <a:ext cx="4560579" cy="7793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3000" b="1" i="0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525303" y="1629405"/>
            <a:ext cx="4560579" cy="2792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1pPr>
            <a:lvl2pPr marL="742950" indent="-28575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2pPr>
            <a:lvl3pPr marL="11430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3pPr>
            <a:lvl4pPr marL="16002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4pPr>
            <a:lvl5pPr marL="20574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573058" y="0"/>
            <a:ext cx="3570941" cy="51435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486799"/>
            <a:ext cx="82664" cy="387197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635303" y="4661517"/>
            <a:ext cx="387197" cy="528963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19" y="4514843"/>
            <a:ext cx="684581" cy="75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: black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23348" y="759070"/>
            <a:ext cx="8004409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3348" y="1630404"/>
            <a:ext cx="8011069" cy="2818769"/>
          </a:xfrm>
        </p:spPr>
        <p:txBody>
          <a:bodyPr>
            <a:normAutofit/>
          </a:bodyPr>
          <a:lstStyle>
            <a:lvl1pPr marL="342900" indent="-342900" algn="l">
              <a:lnSpc>
                <a:spcPct val="100000"/>
              </a:lnSpc>
              <a:buFont typeface="+mj-lt"/>
              <a:buAutoNum type="arabicPeriod"/>
              <a:defRPr sz="1800" spc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4833956" y="284947"/>
            <a:ext cx="3700462" cy="252412"/>
          </a:xfrm>
        </p:spPr>
        <p:txBody>
          <a:bodyPr>
            <a:noAutofit/>
          </a:bodyPr>
          <a:lstStyle>
            <a:lvl1pPr marL="0" indent="0" algn="r">
              <a:buNone/>
              <a:defRPr sz="1100" b="0" i="0" spc="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TITLE OR SUBTITLE</a:t>
            </a:r>
          </a:p>
        </p:txBody>
      </p:sp>
      <p:sp>
        <p:nvSpPr>
          <p:cNvPr id="23" name="Rectangle 22"/>
          <p:cNvSpPr/>
          <p:nvPr userDrawn="1"/>
        </p:nvSpPr>
        <p:spPr>
          <a:xfrm>
            <a:off x="0" y="957832"/>
            <a:ext cx="82664" cy="387197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-30788" y="4661517"/>
            <a:ext cx="9228667" cy="528963"/>
            <a:chOff x="-30788" y="4661517"/>
            <a:chExt cx="9228667" cy="5289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0788" y="4734807"/>
              <a:ext cx="9228667" cy="455673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35303" y="4661517"/>
              <a:ext cx="387197" cy="528963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/>
            <p:cNvSpPr txBox="1"/>
            <p:nvPr userDrawn="1"/>
          </p:nvSpPr>
          <p:spPr>
            <a:xfrm>
              <a:off x="1030972" y="4823737"/>
              <a:ext cx="3613600" cy="2308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900" dirty="0">
                  <a:solidFill>
                    <a:srgbClr val="FFFFFF"/>
                  </a:solidFill>
                </a:rPr>
                <a:t>INDIANA UNIVERSITY</a:t>
              </a:r>
            </a:p>
          </p:txBody>
        </p:sp>
      </p:grp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19" y="4514843"/>
            <a:ext cx="684581" cy="75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30124" y="464386"/>
            <a:ext cx="4560579" cy="7793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3000" b="1" i="0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530124" y="1629404"/>
            <a:ext cx="4560579" cy="2801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 marL="742950" indent="-28575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 marL="11430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 marL="16002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 marL="20574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564909" y="0"/>
            <a:ext cx="3570941" cy="51435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5847" y="486799"/>
            <a:ext cx="82664" cy="387197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635303" y="4661517"/>
            <a:ext cx="387197" cy="528963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19" y="4514843"/>
            <a:ext cx="684581" cy="75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6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30788" y="4661517"/>
            <a:ext cx="9228667" cy="528963"/>
            <a:chOff x="-30788" y="4661517"/>
            <a:chExt cx="9228667" cy="528963"/>
          </a:xfrm>
        </p:grpSpPr>
        <p:sp>
          <p:nvSpPr>
            <p:cNvPr id="9" name="Rectangle 8"/>
            <p:cNvSpPr/>
            <p:nvPr userDrawn="1"/>
          </p:nvSpPr>
          <p:spPr>
            <a:xfrm>
              <a:off x="-30788" y="4734807"/>
              <a:ext cx="9228667" cy="455673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635303" y="4661517"/>
              <a:ext cx="387197" cy="528963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/>
            <p:cNvSpPr txBox="1"/>
            <p:nvPr userDrawn="1"/>
          </p:nvSpPr>
          <p:spPr>
            <a:xfrm>
              <a:off x="1030972" y="4823737"/>
              <a:ext cx="3613600" cy="2308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900" dirty="0">
                  <a:solidFill>
                    <a:srgbClr val="FFFFFF"/>
                  </a:solidFill>
                </a:rPr>
                <a:t>INDIANA UNIVERSITY</a:t>
              </a:r>
            </a:p>
          </p:txBody>
        </p:sp>
      </p:grp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19" y="4514843"/>
            <a:ext cx="684581" cy="75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52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-30788" y="4661517"/>
            <a:ext cx="9228667" cy="528963"/>
            <a:chOff x="-30788" y="4661517"/>
            <a:chExt cx="9228667" cy="5289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0788" y="4734807"/>
              <a:ext cx="9228667" cy="455673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35303" y="4661517"/>
              <a:ext cx="387197" cy="528963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/>
            <p:cNvSpPr txBox="1"/>
            <p:nvPr userDrawn="1"/>
          </p:nvSpPr>
          <p:spPr>
            <a:xfrm>
              <a:off x="1030972" y="4823737"/>
              <a:ext cx="3613600" cy="2308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900" dirty="0">
                  <a:solidFill>
                    <a:srgbClr val="FFFFFF"/>
                  </a:solidFill>
                </a:rPr>
                <a:t>INDIANA UNIVERSITY</a:t>
              </a:r>
            </a:p>
          </p:txBody>
        </p:sp>
      </p:grp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19" y="4514843"/>
            <a:ext cx="684581" cy="75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36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with IUPUI lockup">
    <p:bg>
      <p:bgPr>
        <a:solidFill>
          <a:srgbClr val="690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 userDrawn="1">
            <p:ph idx="1"/>
          </p:nvPr>
        </p:nvSpPr>
        <p:spPr>
          <a:xfrm>
            <a:off x="536602" y="680397"/>
            <a:ext cx="7859185" cy="2721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-15847" y="680397"/>
            <a:ext cx="82664" cy="387197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93E35D-1FD2-3447-A7AC-1E6D42BC5FD7}"/>
              </a:ext>
            </a:extLst>
          </p:cNvPr>
          <p:cNvSpPr/>
          <p:nvPr userDrawn="1"/>
        </p:nvSpPr>
        <p:spPr>
          <a:xfrm>
            <a:off x="631042" y="4856356"/>
            <a:ext cx="528685" cy="287144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514AD4-7FFF-AD45-A4D7-A565CD485F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1042" y="4235585"/>
            <a:ext cx="3211259" cy="62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61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1892" y="634604"/>
            <a:ext cx="6802482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1892" y="1589938"/>
            <a:ext cx="6802482" cy="3215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69" r:id="rId1"/>
    <p:sldLayoutId id="2147493467" r:id="rId2"/>
    <p:sldLayoutId id="2147493472" r:id="rId3"/>
    <p:sldLayoutId id="2147493457" r:id="rId4"/>
    <p:sldLayoutId id="2147493456" r:id="rId5"/>
    <p:sldLayoutId id="2147493474" r:id="rId6"/>
    <p:sldLayoutId id="2147493475" r:id="rId7"/>
    <p:sldLayoutId id="2147493476" r:id="rId8"/>
    <p:sldLayoutId id="2147493477" r:id="rId9"/>
  </p:sldLayoutIdLst>
  <p:txStyles>
    <p:titleStyle>
      <a:lvl1pPr algn="l" defTabSz="457200" rtl="0" eaLnBrk="1" latinLnBrk="0" hangingPunct="1">
        <a:spcBef>
          <a:spcPct val="0"/>
        </a:spcBef>
        <a:buNone/>
        <a:defRPr sz="3200" b="1" i="0" kern="100" spc="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>
          <a:schemeClr val="tx1">
            <a:lumMod val="50000"/>
            <a:lumOff val="50000"/>
          </a:schemeClr>
        </a:buClr>
        <a:buSzPct val="100000"/>
        <a:buFont typeface="Wingdings" charset="2"/>
        <a:buChar char="§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»"/>
        <a:defRPr sz="18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hyperlink" Target="http://scapsulators.ignorelist.com:30001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g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iu.mediaspace.kaltura.com/media/t/1_7pp11gkf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Applied Distributed Systems</a:t>
            </a:r>
            <a:br>
              <a:rPr lang="en-US" sz="3600" dirty="0"/>
            </a:br>
            <a:r>
              <a:rPr lang="en-US" sz="3600" b="0" dirty="0"/>
              <a:t>CSCI B649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INDIANA UNIVERSITY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30694" y="3888938"/>
            <a:ext cx="7734222" cy="252412"/>
          </a:xfrm>
        </p:spPr>
        <p:txBody>
          <a:bodyPr/>
          <a:lstStyle/>
          <a:p>
            <a:r>
              <a:rPr lang="en-US" sz="1600" b="1" i="1" dirty="0"/>
              <a:t>Team </a:t>
            </a:r>
            <a:r>
              <a:rPr lang="en-US" sz="1600" b="1" i="1" dirty="0" err="1"/>
              <a:t>Scapsulators</a:t>
            </a:r>
            <a:r>
              <a:rPr lang="en-US" sz="1600" b="1" i="1" dirty="0"/>
              <a:t>:</a:t>
            </a:r>
            <a:br>
              <a:rPr lang="en-US" sz="1600" i="1" dirty="0"/>
            </a:br>
            <a:r>
              <a:rPr lang="en-US" sz="1600" i="1" dirty="0"/>
              <a:t>Vikrant Deshpande, Shubham Mohapatra, Rutuja Jadhav</a:t>
            </a:r>
          </a:p>
        </p:txBody>
      </p:sp>
    </p:spTree>
    <p:extLst>
      <p:ext uri="{BB962C8B-B14F-4D97-AF65-F5344CB8AC3E}">
        <p14:creationId xmlns:p14="http://schemas.microsoft.com/office/powerpoint/2010/main" val="919017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Agg-response-times-1-25000-requests">
            <a:extLst>
              <a:ext uri="{FF2B5EF4-FFF2-40B4-BE49-F238E27FC236}">
                <a16:creationId xmlns:a16="http://schemas.microsoft.com/office/drawing/2014/main" id="{A59B6B2E-819E-34A3-FCF5-470377409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1185101"/>
            <a:ext cx="4700693" cy="23299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03" y="163280"/>
            <a:ext cx="4560579" cy="779318"/>
          </a:xfrm>
        </p:spPr>
        <p:txBody>
          <a:bodyPr/>
          <a:lstStyle/>
          <a:p>
            <a:r>
              <a:rPr lang="en-US" dirty="0"/>
              <a:t>Experimental Testbed</a:t>
            </a:r>
            <a:br>
              <a:rPr lang="en-US" dirty="0"/>
            </a:br>
            <a:r>
              <a:rPr lang="en-US" b="0" dirty="0"/>
              <a:t>Project 2</a:t>
            </a:r>
          </a:p>
        </p:txBody>
      </p:sp>
      <p:pic>
        <p:nvPicPr>
          <p:cNvPr id="6148" name="Picture 4" descr="Overall-response-times-1">
            <a:extLst>
              <a:ext uri="{FF2B5EF4-FFF2-40B4-BE49-F238E27FC236}">
                <a16:creationId xmlns:a16="http://schemas.microsoft.com/office/drawing/2014/main" id="{B646F568-9DC3-E507-7F50-DC2C048C36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3467" y="942598"/>
            <a:ext cx="3084405" cy="308440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EE45B9-A414-219B-0C00-C783A191D7D6}"/>
              </a:ext>
            </a:extLst>
          </p:cNvPr>
          <p:cNvSpPr txBox="1"/>
          <p:nvPr/>
        </p:nvSpPr>
        <p:spPr>
          <a:xfrm>
            <a:off x="1011344" y="3650622"/>
            <a:ext cx="30844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Performance under constant load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FD6A39-C9F2-C210-05F8-DBB076150E6C}"/>
              </a:ext>
            </a:extLst>
          </p:cNvPr>
          <p:cNvSpPr txBox="1"/>
          <p:nvPr/>
        </p:nvSpPr>
        <p:spPr>
          <a:xfrm>
            <a:off x="5890682" y="4141839"/>
            <a:ext cx="2749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Performance under sudden load</a:t>
            </a:r>
          </a:p>
        </p:txBody>
      </p:sp>
    </p:spTree>
    <p:extLst>
      <p:ext uri="{BB962C8B-B14F-4D97-AF65-F5344CB8AC3E}">
        <p14:creationId xmlns:p14="http://schemas.microsoft.com/office/powerpoint/2010/main" val="4005591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03" y="163280"/>
            <a:ext cx="4560579" cy="779318"/>
          </a:xfrm>
        </p:spPr>
        <p:txBody>
          <a:bodyPr/>
          <a:lstStyle/>
          <a:p>
            <a:r>
              <a:rPr lang="en-US" dirty="0"/>
              <a:t>Experimental Testbed</a:t>
            </a:r>
            <a:br>
              <a:rPr lang="en-US" dirty="0"/>
            </a:br>
            <a:r>
              <a:rPr lang="en-US" b="0" dirty="0"/>
              <a:t>Project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EE45B9-A414-219B-0C00-C783A191D7D6}"/>
              </a:ext>
            </a:extLst>
          </p:cNvPr>
          <p:cNvSpPr txBox="1"/>
          <p:nvPr/>
        </p:nvSpPr>
        <p:spPr>
          <a:xfrm>
            <a:off x="1011344" y="3650622"/>
            <a:ext cx="30844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Performance under constant load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FD6A39-C9F2-C210-05F8-DBB076150E6C}"/>
              </a:ext>
            </a:extLst>
          </p:cNvPr>
          <p:cNvSpPr txBox="1"/>
          <p:nvPr/>
        </p:nvSpPr>
        <p:spPr>
          <a:xfrm>
            <a:off x="5890682" y="4047013"/>
            <a:ext cx="2749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Performance under sudden load</a:t>
            </a:r>
          </a:p>
        </p:txBody>
      </p:sp>
      <p:pic>
        <p:nvPicPr>
          <p:cNvPr id="8194" name="Picture 2" descr="Agg-response-times-3-120000-requests">
            <a:extLst>
              <a:ext uri="{FF2B5EF4-FFF2-40B4-BE49-F238E27FC236}">
                <a16:creationId xmlns:a16="http://schemas.microsoft.com/office/drawing/2014/main" id="{FCA4A7CA-90F3-D74C-912A-1260B89C8A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02" y="1230398"/>
            <a:ext cx="4704276" cy="23317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Overall-response-times-3-60000-requests">
            <a:extLst>
              <a:ext uri="{FF2B5EF4-FFF2-40B4-BE49-F238E27FC236}">
                <a16:creationId xmlns:a16="http://schemas.microsoft.com/office/drawing/2014/main" id="{54AA3D76-14C8-91C3-A3C3-2564D22BE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411" y="855494"/>
            <a:ext cx="3081528" cy="30815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88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03" y="163280"/>
            <a:ext cx="4560579" cy="779318"/>
          </a:xfrm>
        </p:spPr>
        <p:txBody>
          <a:bodyPr/>
          <a:lstStyle/>
          <a:p>
            <a:r>
              <a:rPr lang="en-US" dirty="0"/>
              <a:t>Experimental Testbed</a:t>
            </a:r>
            <a:br>
              <a:rPr lang="en-US" dirty="0"/>
            </a:br>
            <a:r>
              <a:rPr lang="en-US" b="0" dirty="0"/>
              <a:t>Project 2</a:t>
            </a:r>
          </a:p>
        </p:txBody>
      </p:sp>
      <p:pic>
        <p:nvPicPr>
          <p:cNvPr id="7" name="Picture 6" descr="image">
            <a:extLst>
              <a:ext uri="{FF2B5EF4-FFF2-40B4-BE49-F238E27FC236}">
                <a16:creationId xmlns:a16="http://schemas.microsoft.com/office/drawing/2014/main" id="{5AA534A8-C080-A53D-D579-93FA6B517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1788"/>
            <a:ext cx="9144000" cy="193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874FFC-0CC9-45C9-B8AB-01F72AC168DD}"/>
              </a:ext>
            </a:extLst>
          </p:cNvPr>
          <p:cNvSpPr txBox="1"/>
          <p:nvPr/>
        </p:nvSpPr>
        <p:spPr>
          <a:xfrm>
            <a:off x="3029798" y="3643644"/>
            <a:ext cx="30844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Load Balancing in action</a:t>
            </a:r>
          </a:p>
        </p:txBody>
      </p:sp>
    </p:spTree>
    <p:extLst>
      <p:ext uri="{BB962C8B-B14F-4D97-AF65-F5344CB8AC3E}">
        <p14:creationId xmlns:p14="http://schemas.microsoft.com/office/powerpoint/2010/main" val="2576441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Experimental Testbed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26131" y="2931432"/>
            <a:ext cx="3700462" cy="252412"/>
          </a:xfrm>
        </p:spPr>
        <p:txBody>
          <a:bodyPr/>
          <a:lstStyle/>
          <a:p>
            <a:r>
              <a:rPr lang="en-US" dirty="0"/>
              <a:t>Project 3</a:t>
            </a:r>
          </a:p>
        </p:txBody>
      </p:sp>
    </p:spTree>
    <p:extLst>
      <p:ext uri="{BB962C8B-B14F-4D97-AF65-F5344CB8AC3E}">
        <p14:creationId xmlns:p14="http://schemas.microsoft.com/office/powerpoint/2010/main" val="4153811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03" y="163280"/>
            <a:ext cx="4560579" cy="779318"/>
          </a:xfrm>
        </p:spPr>
        <p:txBody>
          <a:bodyPr/>
          <a:lstStyle/>
          <a:p>
            <a:r>
              <a:rPr lang="en-US" dirty="0"/>
              <a:t>Experimental Testbed</a:t>
            </a:r>
            <a:br>
              <a:rPr lang="en-US" dirty="0"/>
            </a:br>
            <a:r>
              <a:rPr lang="en-US" b="0" dirty="0"/>
              <a:t>Project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8D6DF5-D3A8-0689-DE0F-E7ECC7E18791}"/>
              </a:ext>
            </a:extLst>
          </p:cNvPr>
          <p:cNvSpPr txBox="1"/>
          <p:nvPr/>
        </p:nvSpPr>
        <p:spPr>
          <a:xfrm>
            <a:off x="447039" y="1574799"/>
            <a:ext cx="327152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-apple-system"/>
              </a:rPr>
              <a:t>Architecture Evolution: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0" dirty="0">
                <a:solidFill>
                  <a:schemeClr val="tx1"/>
                </a:solidFill>
                <a:effectLst/>
                <a:latin typeface="-apple-system"/>
              </a:rPr>
              <a:t>7 microservices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OAUTH for session management</a:t>
            </a:r>
            <a:endParaRPr lang="en-US" sz="1400" i="0" dirty="0">
              <a:solidFill>
                <a:schemeClr val="tx1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Kafka to stream MERRA data report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Caching of reports in Redis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User creds and audit trail in MongoDB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Circle-CI for entire CICD</a:t>
            </a:r>
          </a:p>
        </p:txBody>
      </p:sp>
      <p:pic>
        <p:nvPicPr>
          <p:cNvPr id="9218" name="Picture 2" descr="Project-3">
            <a:extLst>
              <a:ext uri="{FF2B5EF4-FFF2-40B4-BE49-F238E27FC236}">
                <a16:creationId xmlns:a16="http://schemas.microsoft.com/office/drawing/2014/main" id="{83523A09-DE70-C80C-4DDB-7F6FEE1A8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6048" y="1166122"/>
            <a:ext cx="4760913" cy="28112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4145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03" y="163280"/>
            <a:ext cx="4560579" cy="779318"/>
          </a:xfrm>
        </p:spPr>
        <p:txBody>
          <a:bodyPr/>
          <a:lstStyle/>
          <a:p>
            <a:r>
              <a:rPr lang="en-US" dirty="0"/>
              <a:t>Experimental Testbed</a:t>
            </a:r>
            <a:br>
              <a:rPr lang="en-US" dirty="0"/>
            </a:br>
            <a:r>
              <a:rPr lang="en-US" b="0" dirty="0"/>
              <a:t>Demo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8D6DF5-D3A8-0689-DE0F-E7ECC7E18791}"/>
              </a:ext>
            </a:extLst>
          </p:cNvPr>
          <p:cNvSpPr txBox="1"/>
          <p:nvPr/>
        </p:nvSpPr>
        <p:spPr>
          <a:xfrm>
            <a:off x="447039" y="1574799"/>
            <a:ext cx="32715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-apple-system"/>
              </a:rPr>
              <a:t>Demonstration</a:t>
            </a:r>
          </a:p>
          <a:p>
            <a:r>
              <a:rPr lang="en-US" sz="1400" dirty="0">
                <a:latin typeface="-apple-system"/>
                <a:hlinkClick r:id="rId2"/>
              </a:rPr>
              <a:t>http://scapsulators.ignorelist.com:30001/</a:t>
            </a:r>
            <a:endParaRPr lang="en-US" sz="1400" dirty="0">
              <a:latin typeface="-apple-system"/>
            </a:endParaRPr>
          </a:p>
        </p:txBody>
      </p:sp>
      <p:pic>
        <p:nvPicPr>
          <p:cNvPr id="10242" name="Picture 2" descr="NEXRAD Visualization">
            <a:extLst>
              <a:ext uri="{FF2B5EF4-FFF2-40B4-BE49-F238E27FC236}">
                <a16:creationId xmlns:a16="http://schemas.microsoft.com/office/drawing/2014/main" id="{63F34AA5-0F64-5018-B0AD-6245EE49F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358880"/>
            <a:ext cx="4124961" cy="22128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MERRA Visualization">
            <a:extLst>
              <a:ext uri="{FF2B5EF4-FFF2-40B4-BE49-F238E27FC236}">
                <a16:creationId xmlns:a16="http://schemas.microsoft.com/office/drawing/2014/main" id="{2332351E-1E41-575A-AD24-A3495289C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440" y="2780983"/>
            <a:ext cx="4714240" cy="21778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6081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Case Study: Custos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26131" y="2931432"/>
            <a:ext cx="3700462" cy="252412"/>
          </a:xfrm>
        </p:spPr>
        <p:txBody>
          <a:bodyPr/>
          <a:lstStyle/>
          <a:p>
            <a:r>
              <a:rPr lang="en-US" dirty="0"/>
              <a:t>Project 4</a:t>
            </a:r>
          </a:p>
        </p:txBody>
      </p:sp>
    </p:spTree>
    <p:extLst>
      <p:ext uri="{BB962C8B-B14F-4D97-AF65-F5344CB8AC3E}">
        <p14:creationId xmlns:p14="http://schemas.microsoft.com/office/powerpoint/2010/main" val="1419999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03" y="163280"/>
            <a:ext cx="4560579" cy="779318"/>
          </a:xfrm>
        </p:spPr>
        <p:txBody>
          <a:bodyPr/>
          <a:lstStyle/>
          <a:p>
            <a:r>
              <a:rPr lang="en-US" dirty="0"/>
              <a:t>Case Study: Custos</a:t>
            </a:r>
            <a:br>
              <a:rPr lang="en-US" dirty="0"/>
            </a:br>
            <a:r>
              <a:rPr lang="en-US" b="0" dirty="0"/>
              <a:t>Project 4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F5ABD8CB-D386-3464-A5CB-E429AF578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3627" y="1345776"/>
            <a:ext cx="4572000" cy="17907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D5CE68-5443-6236-E832-684522B2BB6A}"/>
              </a:ext>
            </a:extLst>
          </p:cNvPr>
          <p:cNvSpPr txBox="1"/>
          <p:nvPr/>
        </p:nvSpPr>
        <p:spPr>
          <a:xfrm>
            <a:off x="447039" y="1574799"/>
            <a:ext cx="327152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-apple-system"/>
              </a:rPr>
              <a:t>Highlights: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0" dirty="0">
                <a:solidFill>
                  <a:schemeClr val="tx1"/>
                </a:solidFill>
                <a:effectLst/>
                <a:latin typeface="-apple-system"/>
              </a:rPr>
              <a:t>Security Middleware for Gateways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Key cloak for Identity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Vault for Credential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Cert-Manager for certificates of the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CI logon and federated authentication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More than 30 microservices!</a:t>
            </a:r>
          </a:p>
        </p:txBody>
      </p:sp>
    </p:spTree>
    <p:extLst>
      <p:ext uri="{BB962C8B-B14F-4D97-AF65-F5344CB8AC3E}">
        <p14:creationId xmlns:p14="http://schemas.microsoft.com/office/powerpoint/2010/main" val="1844179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03" y="163280"/>
            <a:ext cx="4560579" cy="779318"/>
          </a:xfrm>
        </p:spPr>
        <p:txBody>
          <a:bodyPr/>
          <a:lstStyle/>
          <a:p>
            <a:r>
              <a:rPr lang="en-US" dirty="0"/>
              <a:t>Case Study: Custos</a:t>
            </a:r>
            <a:br>
              <a:rPr lang="en-US" dirty="0"/>
            </a:br>
            <a:r>
              <a:rPr lang="en-US" b="0" dirty="0"/>
              <a:t>Project 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224C4F-6232-45DD-6CD4-A27DCABDD1DD}"/>
              </a:ext>
            </a:extLst>
          </p:cNvPr>
          <p:cNvSpPr txBox="1"/>
          <p:nvPr/>
        </p:nvSpPr>
        <p:spPr>
          <a:xfrm>
            <a:off x="525303" y="1622399"/>
            <a:ext cx="43417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Issues identified and criticisms: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C25518-8D6A-1B1D-1991-B1CACAEBBD2F}"/>
              </a:ext>
            </a:extLst>
          </p:cNvPr>
          <p:cNvSpPr txBox="1"/>
          <p:nvPr/>
        </p:nvSpPr>
        <p:spPr>
          <a:xfrm>
            <a:off x="525303" y="2065616"/>
            <a:ext cx="73681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Heavy Interdependency on Custos Configuration Microservice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Key cloak and Vault are internal services which are available publicly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Finer Breakdown of microservices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Messaging service keeps failing and restarting, should be excluded from current deployment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Documentation needs improvement</a:t>
            </a:r>
          </a:p>
        </p:txBody>
      </p:sp>
    </p:spTree>
    <p:extLst>
      <p:ext uri="{BB962C8B-B14F-4D97-AF65-F5344CB8AC3E}">
        <p14:creationId xmlns:p14="http://schemas.microsoft.com/office/powerpoint/2010/main" val="3144260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42407" y="2372947"/>
            <a:ext cx="7859185" cy="397605"/>
          </a:xfrm>
        </p:spPr>
        <p:txBody>
          <a:bodyPr/>
          <a:lstStyle/>
          <a:p>
            <a:r>
              <a:rPr lang="en-US" dirty="0"/>
              <a:t>Thank You!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69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0027" y="163280"/>
            <a:ext cx="8004391" cy="699065"/>
          </a:xfrm>
        </p:spPr>
        <p:txBody>
          <a:bodyPr/>
          <a:lstStyle/>
          <a:p>
            <a:r>
              <a:rPr lang="en-US" dirty="0"/>
              <a:t>Presentation Link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172292" y="2089331"/>
            <a:ext cx="4799415" cy="924802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hlinkClick r:id="rId2"/>
              </a:rPr>
              <a:t>https://iu.mediaspace.kaltura.com/media/t/1_7pp11gkf</a:t>
            </a:r>
            <a:endParaRPr lang="en-US" sz="14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/>
              <a:t>*Note: Audio gets very low at 10:08 due to mic problems.</a:t>
            </a:r>
          </a:p>
        </p:txBody>
      </p:sp>
    </p:spTree>
    <p:extLst>
      <p:ext uri="{BB962C8B-B14F-4D97-AF65-F5344CB8AC3E}">
        <p14:creationId xmlns:p14="http://schemas.microsoft.com/office/powerpoint/2010/main" val="1615784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409528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0027" y="163280"/>
            <a:ext cx="8004391" cy="699065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24425" y="1183821"/>
            <a:ext cx="8015594" cy="3314699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400" dirty="0"/>
              <a:t>Our goals were:</a:t>
            </a:r>
          </a:p>
          <a:p>
            <a:pPr fontAlgn="base">
              <a:lnSpc>
                <a:spcPct val="90000"/>
              </a:lnSpc>
            </a:pPr>
            <a:r>
              <a:rPr lang="en-US" sz="1400" dirty="0"/>
              <a:t>Understand distributed architecture components, message queues, testing and deployment strategies, CICD, etc.</a:t>
            </a:r>
          </a:p>
          <a:p>
            <a:pPr fontAlgn="base">
              <a:lnSpc>
                <a:spcPct val="90000"/>
              </a:lnSpc>
            </a:pPr>
            <a:r>
              <a:rPr lang="en-US" sz="1400" dirty="0"/>
              <a:t>Build a full-stack weather analysis system that’s highly available and fault-tolerant, architected in 3 milestones.</a:t>
            </a:r>
          </a:p>
          <a:p>
            <a:pPr fontAlgn="base">
              <a:lnSpc>
                <a:spcPct val="90000"/>
              </a:lnSpc>
            </a:pPr>
            <a:r>
              <a:rPr lang="en-US" sz="1400" dirty="0"/>
              <a:t>Deploy and review an open-source project under the Apache foundation.</a:t>
            </a:r>
          </a:p>
        </p:txBody>
      </p:sp>
    </p:spTree>
    <p:extLst>
      <p:ext uri="{BB962C8B-B14F-4D97-AF65-F5344CB8AC3E}">
        <p14:creationId xmlns:p14="http://schemas.microsoft.com/office/powerpoint/2010/main" val="2021133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apkin Diagram for Project-1">
            <a:extLst>
              <a:ext uri="{FF2B5EF4-FFF2-40B4-BE49-F238E27FC236}">
                <a16:creationId xmlns:a16="http://schemas.microsoft.com/office/drawing/2014/main" id="{F287D650-D60A-5564-1EDB-F61E82D00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8254" y="1344506"/>
            <a:ext cx="4363532" cy="24544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8D6DF5-D3A8-0689-DE0F-E7ECC7E18791}"/>
              </a:ext>
            </a:extLst>
          </p:cNvPr>
          <p:cNvSpPr txBox="1"/>
          <p:nvPr/>
        </p:nvSpPr>
        <p:spPr>
          <a:xfrm>
            <a:off x="447039" y="1309865"/>
            <a:ext cx="3481493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0" dirty="0">
                <a:solidFill>
                  <a:schemeClr val="tx1"/>
                </a:solidFill>
                <a:effectLst/>
                <a:latin typeface="-apple-system"/>
              </a:rPr>
              <a:t>Elevator Pitch:</a:t>
            </a:r>
          </a:p>
          <a:p>
            <a:r>
              <a:rPr lang="en-US" sz="1400" b="0" i="0" dirty="0">
                <a:solidFill>
                  <a:schemeClr val="tx1"/>
                </a:solidFill>
                <a:effectLst/>
                <a:latin typeface="-apple-system"/>
              </a:rPr>
              <a:t>Research scientists will understand how weather phenomena in a region, affect their research.</a:t>
            </a:r>
          </a:p>
          <a:p>
            <a:endParaRPr lang="en-US" sz="1400" b="0" i="0" dirty="0">
              <a:solidFill>
                <a:schemeClr val="tx1"/>
              </a:solidFill>
              <a:effectLst/>
              <a:latin typeface="-apple-system"/>
            </a:endParaRPr>
          </a:p>
          <a:p>
            <a:r>
              <a:rPr lang="en-US" sz="1400" b="1" i="0" dirty="0">
                <a:solidFill>
                  <a:schemeClr val="tx1"/>
                </a:solidFill>
                <a:effectLst/>
                <a:latin typeface="-apple-system"/>
              </a:rPr>
              <a:t>Features to view 	        (Data Source):</a:t>
            </a:r>
          </a:p>
          <a:p>
            <a:r>
              <a:rPr lang="en-US" sz="1400" dirty="0">
                <a:latin typeface="-apple-system"/>
              </a:rPr>
              <a:t>Reflectivity 			(NEXRAD)</a:t>
            </a:r>
          </a:p>
          <a:p>
            <a:r>
              <a:rPr lang="en-US" sz="1400" dirty="0">
                <a:latin typeface="-apple-system"/>
              </a:rPr>
              <a:t>Spectrum width 		(NEXRAD)</a:t>
            </a:r>
          </a:p>
          <a:p>
            <a:r>
              <a:rPr lang="en-US" sz="1400" dirty="0">
                <a:latin typeface="-apple-system"/>
              </a:rPr>
              <a:t>Radial Velocity 		(NEXRAD)</a:t>
            </a:r>
          </a:p>
          <a:p>
            <a:r>
              <a:rPr lang="en-US" sz="1400" dirty="0">
                <a:latin typeface="-apple-system"/>
              </a:rPr>
              <a:t>ALBEDO 			(MERRA)</a:t>
            </a:r>
          </a:p>
          <a:p>
            <a:r>
              <a:rPr lang="en-US" sz="1400" dirty="0">
                <a:latin typeface="-apple-system"/>
              </a:rPr>
              <a:t>LWGNTICE 			(MERRA)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45CB06C-779C-28D1-3618-0AD437DC9B78}"/>
              </a:ext>
            </a:extLst>
          </p:cNvPr>
          <p:cNvSpPr txBox="1">
            <a:spLocks/>
          </p:cNvSpPr>
          <p:nvPr/>
        </p:nvSpPr>
        <p:spPr>
          <a:xfrm>
            <a:off x="530027" y="163280"/>
            <a:ext cx="8004391" cy="6990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00" spc="0">
                <a:solidFill>
                  <a:srgbClr val="40404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483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Experimental Testbed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52F50-865C-9FEE-22F4-139288C274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6131" y="2931432"/>
            <a:ext cx="3700462" cy="252412"/>
          </a:xfrm>
        </p:spPr>
        <p:txBody>
          <a:bodyPr/>
          <a:lstStyle/>
          <a:p>
            <a:r>
              <a:rPr lang="en-US" dirty="0"/>
              <a:t>Project 1</a:t>
            </a:r>
          </a:p>
        </p:txBody>
      </p:sp>
    </p:spTree>
    <p:extLst>
      <p:ext uri="{BB962C8B-B14F-4D97-AF65-F5344CB8AC3E}">
        <p14:creationId xmlns:p14="http://schemas.microsoft.com/office/powerpoint/2010/main" val="1104207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03" y="163280"/>
            <a:ext cx="4560579" cy="779318"/>
          </a:xfrm>
        </p:spPr>
        <p:txBody>
          <a:bodyPr/>
          <a:lstStyle/>
          <a:p>
            <a:r>
              <a:rPr lang="en-US" dirty="0"/>
              <a:t>Experimental Testbed</a:t>
            </a:r>
            <a:br>
              <a:rPr lang="en-US" dirty="0"/>
            </a:br>
            <a:r>
              <a:rPr lang="en-US" b="0" dirty="0"/>
              <a:t>Project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8D6DF5-D3A8-0689-DE0F-E7ECC7E18791}"/>
              </a:ext>
            </a:extLst>
          </p:cNvPr>
          <p:cNvSpPr txBox="1"/>
          <p:nvPr/>
        </p:nvSpPr>
        <p:spPr>
          <a:xfrm>
            <a:off x="447039" y="1574799"/>
            <a:ext cx="327152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-apple-system"/>
              </a:rPr>
              <a:t>Architecture Decisions: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0" dirty="0">
                <a:solidFill>
                  <a:schemeClr val="tx1"/>
                </a:solidFill>
                <a:effectLst/>
                <a:latin typeface="-apple-system"/>
              </a:rPr>
              <a:t>6 microservices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Interservice communication in 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Gateway handles traffic routing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User creds and audit trail in MongoDB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0" dirty="0">
                <a:solidFill>
                  <a:schemeClr val="tx1"/>
                </a:solidFill>
                <a:effectLst/>
                <a:latin typeface="-apple-system"/>
              </a:rPr>
              <a:t>Single service interacts with MongoDB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0" dirty="0">
                <a:solidFill>
                  <a:schemeClr val="tx1"/>
                </a:solidFill>
                <a:effectLst/>
                <a:latin typeface="-apple-system"/>
              </a:rPr>
              <a:t>Single service </a:t>
            </a:r>
            <a:r>
              <a:rPr lang="en-US" sz="1400" dirty="0">
                <a:latin typeface="-apple-system"/>
              </a:rPr>
              <a:t>for NEXRAD data on S3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Circle-CI for continuous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i="0" dirty="0">
              <a:solidFill>
                <a:schemeClr val="tx1"/>
              </a:solidFill>
              <a:effectLst/>
              <a:latin typeface="-apple-system"/>
            </a:endParaRPr>
          </a:p>
        </p:txBody>
      </p:sp>
      <p:pic>
        <p:nvPicPr>
          <p:cNvPr id="2050" name="Picture 2" descr="Project-1 Design">
            <a:extLst>
              <a:ext uri="{FF2B5EF4-FFF2-40B4-BE49-F238E27FC236}">
                <a16:creationId xmlns:a16="http://schemas.microsoft.com/office/drawing/2014/main" id="{96E043F4-1F42-43B7-4D8B-A471CC0EF0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2" t="15286" r="14082" b="20466"/>
          <a:stretch/>
        </p:blipFill>
        <p:spPr bwMode="auto">
          <a:xfrm>
            <a:off x="3867572" y="1510453"/>
            <a:ext cx="4511041" cy="19642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612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6435675-461E-C448-C030-30EDC519F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413" y="2274888"/>
            <a:ext cx="6802437" cy="657225"/>
          </a:xfrm>
        </p:spPr>
        <p:txBody>
          <a:bodyPr/>
          <a:lstStyle/>
          <a:p>
            <a:r>
              <a:rPr lang="en-US" sz="2800" dirty="0"/>
              <a:t>Experimental Testbed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F5D6105-6883-5B61-DB87-8794BA0668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6131" y="2931432"/>
            <a:ext cx="3700462" cy="252412"/>
          </a:xfrm>
        </p:spPr>
        <p:txBody>
          <a:bodyPr/>
          <a:lstStyle/>
          <a:p>
            <a:r>
              <a:rPr lang="en-US" dirty="0"/>
              <a:t>Project 2</a:t>
            </a:r>
          </a:p>
        </p:txBody>
      </p:sp>
    </p:spTree>
    <p:extLst>
      <p:ext uri="{BB962C8B-B14F-4D97-AF65-F5344CB8AC3E}">
        <p14:creationId xmlns:p14="http://schemas.microsoft.com/office/powerpoint/2010/main" val="2881631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03" y="163280"/>
            <a:ext cx="4560579" cy="779318"/>
          </a:xfrm>
        </p:spPr>
        <p:txBody>
          <a:bodyPr/>
          <a:lstStyle/>
          <a:p>
            <a:r>
              <a:rPr lang="en-US" dirty="0"/>
              <a:t>Experimental Testbed</a:t>
            </a:r>
            <a:br>
              <a:rPr lang="en-US" dirty="0"/>
            </a:br>
            <a:r>
              <a:rPr lang="en-US" b="0" dirty="0"/>
              <a:t>Project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8D6DF5-D3A8-0689-DE0F-E7ECC7E18791}"/>
              </a:ext>
            </a:extLst>
          </p:cNvPr>
          <p:cNvSpPr txBox="1"/>
          <p:nvPr/>
        </p:nvSpPr>
        <p:spPr>
          <a:xfrm>
            <a:off x="447039" y="1574799"/>
            <a:ext cx="32715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0" dirty="0">
                <a:solidFill>
                  <a:schemeClr val="tx1"/>
                </a:solidFill>
                <a:effectLst/>
                <a:latin typeface="-apple-system"/>
              </a:rPr>
              <a:t>Performance Testing: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0" dirty="0">
                <a:solidFill>
                  <a:schemeClr val="tx1"/>
                </a:solidFill>
                <a:effectLst/>
                <a:latin typeface="-apple-system"/>
              </a:rPr>
              <a:t>Assess the system's maximum operating capacity.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0" dirty="0">
                <a:solidFill>
                  <a:schemeClr val="tx1"/>
                </a:solidFill>
                <a:effectLst/>
                <a:latin typeface="-apple-system"/>
              </a:rPr>
              <a:t>Baseline 3 worker nodes of 16GB each assigned on Jetstream.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0" dirty="0">
                <a:solidFill>
                  <a:schemeClr val="tx1"/>
                </a:solidFill>
                <a:effectLst/>
                <a:latin typeface="-apple-system"/>
              </a:rPr>
              <a:t>1, 3, 5 replica-pods spawned for each microservice using </a:t>
            </a:r>
            <a:r>
              <a:rPr lang="en-US" sz="1400" i="0" dirty="0" err="1">
                <a:solidFill>
                  <a:schemeClr val="tx1"/>
                </a:solidFill>
                <a:effectLst/>
                <a:latin typeface="-apple-system"/>
              </a:rPr>
              <a:t>kubeadm</a:t>
            </a:r>
            <a:r>
              <a:rPr lang="en-US" sz="1400" i="0" dirty="0">
                <a:solidFill>
                  <a:schemeClr val="tx1"/>
                </a:solidFill>
                <a:effectLst/>
                <a:latin typeface="-apple-system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-apple-system"/>
              </a:rPr>
              <a:t>Used </a:t>
            </a:r>
            <a:r>
              <a:rPr lang="en-US" sz="1400" dirty="0" err="1">
                <a:latin typeface="-apple-system"/>
              </a:rPr>
              <a:t>Jmeter</a:t>
            </a:r>
            <a:r>
              <a:rPr lang="en-US" sz="1400" dirty="0">
                <a:latin typeface="-apple-system"/>
              </a:rPr>
              <a:t> for both Load testing, and Spike testing.</a:t>
            </a:r>
            <a:endParaRPr lang="en-US" sz="1400" i="0" dirty="0">
              <a:solidFill>
                <a:schemeClr val="tx1"/>
              </a:solidFill>
              <a:effectLst/>
              <a:latin typeface="-apple-system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7ED43-F0ED-3ABA-CE39-8B2A8EF9F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874" y="243117"/>
            <a:ext cx="3805087" cy="242206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098" name="Picture 2" descr="Testing-plan">
            <a:extLst>
              <a:ext uri="{FF2B5EF4-FFF2-40B4-BE49-F238E27FC236}">
                <a16:creationId xmlns:a16="http://schemas.microsoft.com/office/drawing/2014/main" id="{2C88AD1A-2F77-3298-BD68-D7EE264B14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979" y="3357034"/>
            <a:ext cx="4796623" cy="132672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204973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88E41163-EDFF-8F45-973A-48182C232C32}" vid="{A4B77B9A-33E1-8F4A-BFAF-DA80BC38BD8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Main</Template>
  <TotalTime>1821</TotalTime>
  <Words>453</Words>
  <Application>Microsoft Office PowerPoint</Application>
  <PresentationFormat>On-screen Show (16:9)</PresentationFormat>
  <Paragraphs>84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-apple-system</vt:lpstr>
      <vt:lpstr>Arial</vt:lpstr>
      <vt:lpstr>Calibri</vt:lpstr>
      <vt:lpstr>Wingdings</vt:lpstr>
      <vt:lpstr>Main</vt:lpstr>
      <vt:lpstr>Applied Distributed Systems CSCI B649</vt:lpstr>
      <vt:lpstr>Presentation Link</vt:lpstr>
      <vt:lpstr>Introduction</vt:lpstr>
      <vt:lpstr>Introduction</vt:lpstr>
      <vt:lpstr>PowerPoint Presentation</vt:lpstr>
      <vt:lpstr>Experimental Testbed</vt:lpstr>
      <vt:lpstr>Experimental Testbed Project 1</vt:lpstr>
      <vt:lpstr>Experimental Testbed</vt:lpstr>
      <vt:lpstr>Experimental Testbed Project 2</vt:lpstr>
      <vt:lpstr>Experimental Testbed Project 2</vt:lpstr>
      <vt:lpstr>Experimental Testbed Project 2</vt:lpstr>
      <vt:lpstr>Experimental Testbed Project 2</vt:lpstr>
      <vt:lpstr>Experimental Testbed</vt:lpstr>
      <vt:lpstr>Experimental Testbed Project 3</vt:lpstr>
      <vt:lpstr>Experimental Testbed Demo</vt:lpstr>
      <vt:lpstr>Case Study: Custos</vt:lpstr>
      <vt:lpstr>Case Study: Custos Project 4</vt:lpstr>
      <vt:lpstr>Case Study: Custos Project 4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Housing Prices For King County, USA</dc:title>
  <dc:creator>Kolhatkar, Tanvi Chandrashekhar</dc:creator>
  <cp:lastModifiedBy>Vikrant Deshpande</cp:lastModifiedBy>
  <cp:revision>154</cp:revision>
  <cp:lastPrinted>2014-06-24T16:10:50Z</cp:lastPrinted>
  <dcterms:created xsi:type="dcterms:W3CDTF">2022-04-17T21:08:43Z</dcterms:created>
  <dcterms:modified xsi:type="dcterms:W3CDTF">2022-05-05T22:00:09Z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

<file path=docProps/thumbnail.jpeg>
</file>